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2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isad.isadroot.ex.ac.uk\UOE\User\1%20STOICISM\AusIMM%20Conference\Paper\Super-duper%20all%20sensitivity%20study%20figures.05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800" dirty="0"/>
              <a:t>Bench</a:t>
            </a:r>
            <a:r>
              <a:rPr lang="en-GB" sz="800" baseline="0" dirty="0"/>
              <a:t>-by-bench comparison of the risk model produced using a </a:t>
            </a:r>
            <a:r>
              <a:rPr lang="en-GB" sz="800" baseline="0" dirty="0" err="1"/>
              <a:t>variogram</a:t>
            </a:r>
            <a:r>
              <a:rPr lang="en-GB" sz="800" baseline="0" dirty="0"/>
              <a:t> model with a range reduced by 10%</a:t>
            </a:r>
            <a:endParaRPr lang="en-GB" sz="8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PGS L1</c:v>
          </c:tx>
          <c:spPr>
            <a:ln w="22225"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Variogram!$B$4:$B$40</c:f>
              <c:numCache>
                <c:formatCode>General</c:formatCode>
                <c:ptCount val="37"/>
                <c:pt idx="0">
                  <c:v>0.75649</c:v>
                </c:pt>
                <c:pt idx="1">
                  <c:v>0.85184000000000004</c:v>
                </c:pt>
                <c:pt idx="2">
                  <c:v>0.84187999999999996</c:v>
                </c:pt>
                <c:pt idx="3">
                  <c:v>0.83143</c:v>
                </c:pt>
                <c:pt idx="4">
                  <c:v>0.83545000000000003</c:v>
                </c:pt>
                <c:pt idx="5">
                  <c:v>0.83787</c:v>
                </c:pt>
                <c:pt idx="6">
                  <c:v>0.87017</c:v>
                </c:pt>
                <c:pt idx="7">
                  <c:v>0.88995000000000002</c:v>
                </c:pt>
                <c:pt idx="8">
                  <c:v>0.89900000000000002</c:v>
                </c:pt>
                <c:pt idx="9">
                  <c:v>0.88976999999999995</c:v>
                </c:pt>
                <c:pt idx="10">
                  <c:v>0.90136000000000005</c:v>
                </c:pt>
                <c:pt idx="11">
                  <c:v>0.90290000000000004</c:v>
                </c:pt>
                <c:pt idx="12">
                  <c:v>0.91559999999999997</c:v>
                </c:pt>
                <c:pt idx="13">
                  <c:v>0.92495000000000005</c:v>
                </c:pt>
                <c:pt idx="14">
                  <c:v>0.92566000000000004</c:v>
                </c:pt>
                <c:pt idx="15">
                  <c:v>0.92713999999999996</c:v>
                </c:pt>
                <c:pt idx="16">
                  <c:v>0.92262999999999995</c:v>
                </c:pt>
                <c:pt idx="17">
                  <c:v>0.92551000000000005</c:v>
                </c:pt>
                <c:pt idx="18">
                  <c:v>0.93137000000000003</c:v>
                </c:pt>
                <c:pt idx="19">
                  <c:v>0.92713999999999996</c:v>
                </c:pt>
                <c:pt idx="20">
                  <c:v>0.92517000000000005</c:v>
                </c:pt>
                <c:pt idx="21">
                  <c:v>0.93096999999999996</c:v>
                </c:pt>
                <c:pt idx="22">
                  <c:v>0.93969000000000003</c:v>
                </c:pt>
                <c:pt idx="23">
                  <c:v>0.94267999999999996</c:v>
                </c:pt>
                <c:pt idx="24">
                  <c:v>0.94572999999999996</c:v>
                </c:pt>
                <c:pt idx="25">
                  <c:v>0.94652999999999998</c:v>
                </c:pt>
                <c:pt idx="26">
                  <c:v>0.94377</c:v>
                </c:pt>
                <c:pt idx="27">
                  <c:v>0.94442000000000004</c:v>
                </c:pt>
                <c:pt idx="28">
                  <c:v>0.95087999999999995</c:v>
                </c:pt>
                <c:pt idx="29">
                  <c:v>0.94935999999999998</c:v>
                </c:pt>
                <c:pt idx="30">
                  <c:v>0.95004999999999995</c:v>
                </c:pt>
                <c:pt idx="31">
                  <c:v>0.95543999999999996</c:v>
                </c:pt>
                <c:pt idx="32">
                  <c:v>0.94503000000000004</c:v>
                </c:pt>
                <c:pt idx="33">
                  <c:v>0.93583000000000005</c:v>
                </c:pt>
                <c:pt idx="34">
                  <c:v>0.89656000000000002</c:v>
                </c:pt>
                <c:pt idx="35">
                  <c:v>0.80549999999999999</c:v>
                </c:pt>
                <c:pt idx="36">
                  <c:v>0.51131000000000004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B9-48A9-B885-2B43405219FE}"/>
            </c:ext>
          </c:extLst>
        </c:ser>
        <c:ser>
          <c:idx val="1"/>
          <c:order val="1"/>
          <c:tx>
            <c:v>PGS L2</c:v>
          </c:tx>
          <c:spPr>
            <a:ln w="22225">
              <a:solidFill>
                <a:srgbClr val="0070C0"/>
              </a:solidFill>
            </a:ln>
          </c:spPr>
          <c:marker>
            <c:symbol val="diamond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val>
            <c:numRef>
              <c:f>Variogram!$C$4:$C$40</c:f>
              <c:numCache>
                <c:formatCode>General</c:formatCode>
                <c:ptCount val="37"/>
                <c:pt idx="0">
                  <c:v>0.39951999999999999</c:v>
                </c:pt>
                <c:pt idx="1">
                  <c:v>0.43543999999999999</c:v>
                </c:pt>
                <c:pt idx="2">
                  <c:v>0.54544000000000004</c:v>
                </c:pt>
                <c:pt idx="3">
                  <c:v>0.70077999999999996</c:v>
                </c:pt>
                <c:pt idx="4">
                  <c:v>0.60733999999999999</c:v>
                </c:pt>
                <c:pt idx="5">
                  <c:v>0.52129000000000003</c:v>
                </c:pt>
                <c:pt idx="6">
                  <c:v>0.59857000000000005</c:v>
                </c:pt>
                <c:pt idx="7">
                  <c:v>0.68174999999999997</c:v>
                </c:pt>
                <c:pt idx="8">
                  <c:v>0.62844</c:v>
                </c:pt>
                <c:pt idx="9">
                  <c:v>0.64290999999999998</c:v>
                </c:pt>
                <c:pt idx="10">
                  <c:v>0.71519999999999995</c:v>
                </c:pt>
                <c:pt idx="11">
                  <c:v>0.74617999999999995</c:v>
                </c:pt>
                <c:pt idx="12">
                  <c:v>0.83286000000000004</c:v>
                </c:pt>
                <c:pt idx="13">
                  <c:v>0.90168000000000004</c:v>
                </c:pt>
                <c:pt idx="14">
                  <c:v>0.89627999999999997</c:v>
                </c:pt>
                <c:pt idx="15">
                  <c:v>0.88578000000000001</c:v>
                </c:pt>
                <c:pt idx="16">
                  <c:v>0.89024999999999999</c:v>
                </c:pt>
                <c:pt idx="17">
                  <c:v>0.91459000000000001</c:v>
                </c:pt>
                <c:pt idx="18">
                  <c:v>0.91427000000000003</c:v>
                </c:pt>
                <c:pt idx="19">
                  <c:v>0.94616999999999996</c:v>
                </c:pt>
                <c:pt idx="20">
                  <c:v>0.94650999999999996</c:v>
                </c:pt>
                <c:pt idx="21">
                  <c:v>0.93881999999999999</c:v>
                </c:pt>
                <c:pt idx="22">
                  <c:v>0.94528000000000001</c:v>
                </c:pt>
                <c:pt idx="23">
                  <c:v>0.93803000000000003</c:v>
                </c:pt>
                <c:pt idx="24">
                  <c:v>0.93301000000000001</c:v>
                </c:pt>
                <c:pt idx="25">
                  <c:v>0.94044000000000005</c:v>
                </c:pt>
                <c:pt idx="26">
                  <c:v>0.94564000000000004</c:v>
                </c:pt>
                <c:pt idx="27">
                  <c:v>0.94535999999999998</c:v>
                </c:pt>
                <c:pt idx="28">
                  <c:v>0.95274000000000003</c:v>
                </c:pt>
                <c:pt idx="29">
                  <c:v>0.95064000000000004</c:v>
                </c:pt>
                <c:pt idx="30">
                  <c:v>0.94428999999999996</c:v>
                </c:pt>
                <c:pt idx="31">
                  <c:v>0.94033</c:v>
                </c:pt>
                <c:pt idx="32">
                  <c:v>0.94616</c:v>
                </c:pt>
                <c:pt idx="33">
                  <c:v>0.94716</c:v>
                </c:pt>
                <c:pt idx="34">
                  <c:v>0.93749000000000005</c:v>
                </c:pt>
                <c:pt idx="35">
                  <c:v>0.84763999999999995</c:v>
                </c:pt>
                <c:pt idx="36">
                  <c:v>0.60370000000000001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B9-48A9-B885-2B43405219FE}"/>
            </c:ext>
          </c:extLst>
        </c:ser>
        <c:ser>
          <c:idx val="2"/>
          <c:order val="2"/>
          <c:tx>
            <c:v>PGS L3</c:v>
          </c:tx>
          <c:spPr>
            <a:ln w="22225">
              <a:solidFill>
                <a:srgbClr val="00B050"/>
              </a:solidFill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val>
            <c:numRef>
              <c:f>Variogram!$D$4:$D$40</c:f>
              <c:numCache>
                <c:formatCode>General</c:formatCode>
                <c:ptCount val="37"/>
                <c:pt idx="0">
                  <c:v>4.156E-2</c:v>
                </c:pt>
                <c:pt idx="1">
                  <c:v>7.1190000000000003E-2</c:v>
                </c:pt>
                <c:pt idx="2">
                  <c:v>5.4960000000000002E-2</c:v>
                </c:pt>
                <c:pt idx="3">
                  <c:v>7.1980000000000002E-2</c:v>
                </c:pt>
                <c:pt idx="4">
                  <c:v>0.11570999999999999</c:v>
                </c:pt>
                <c:pt idx="5">
                  <c:v>9.2609999999999998E-2</c:v>
                </c:pt>
                <c:pt idx="6">
                  <c:v>0.11015</c:v>
                </c:pt>
                <c:pt idx="7">
                  <c:v>0.17813999999999999</c:v>
                </c:pt>
                <c:pt idx="8">
                  <c:v>0.16652</c:v>
                </c:pt>
                <c:pt idx="9">
                  <c:v>0.20519000000000001</c:v>
                </c:pt>
                <c:pt idx="10">
                  <c:v>0.21553</c:v>
                </c:pt>
                <c:pt idx="11">
                  <c:v>0.23580000000000001</c:v>
                </c:pt>
                <c:pt idx="12">
                  <c:v>0.31225000000000003</c:v>
                </c:pt>
                <c:pt idx="13">
                  <c:v>0.30047000000000001</c:v>
                </c:pt>
                <c:pt idx="14">
                  <c:v>0.34017999999999998</c:v>
                </c:pt>
                <c:pt idx="15">
                  <c:v>0.30127999999999999</c:v>
                </c:pt>
                <c:pt idx="16">
                  <c:v>0.32457999999999998</c:v>
                </c:pt>
                <c:pt idx="17">
                  <c:v>0.34745999999999999</c:v>
                </c:pt>
                <c:pt idx="18">
                  <c:v>0.30352000000000001</c:v>
                </c:pt>
                <c:pt idx="19">
                  <c:v>0.37636999999999998</c:v>
                </c:pt>
                <c:pt idx="20">
                  <c:v>0.39589999999999997</c:v>
                </c:pt>
                <c:pt idx="21">
                  <c:v>0.37214000000000003</c:v>
                </c:pt>
                <c:pt idx="22">
                  <c:v>0.38106000000000001</c:v>
                </c:pt>
                <c:pt idx="23">
                  <c:v>0.35960999999999999</c:v>
                </c:pt>
                <c:pt idx="24">
                  <c:v>0.35885</c:v>
                </c:pt>
                <c:pt idx="25">
                  <c:v>0.36996000000000001</c:v>
                </c:pt>
                <c:pt idx="26">
                  <c:v>0.39362999999999998</c:v>
                </c:pt>
                <c:pt idx="27">
                  <c:v>0.44638</c:v>
                </c:pt>
                <c:pt idx="28">
                  <c:v>0.45199</c:v>
                </c:pt>
                <c:pt idx="29">
                  <c:v>0.42674000000000001</c:v>
                </c:pt>
                <c:pt idx="30">
                  <c:v>0.44019999999999998</c:v>
                </c:pt>
                <c:pt idx="31">
                  <c:v>0.44117000000000001</c:v>
                </c:pt>
                <c:pt idx="32">
                  <c:v>0.39915</c:v>
                </c:pt>
                <c:pt idx="33">
                  <c:v>0.39079999999999998</c:v>
                </c:pt>
                <c:pt idx="34">
                  <c:v>0.35735</c:v>
                </c:pt>
                <c:pt idx="35">
                  <c:v>0.20935999999999999</c:v>
                </c:pt>
                <c:pt idx="36">
                  <c:v>5.6750000000000002E-2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B9-48A9-B885-2B43405219FE}"/>
            </c:ext>
          </c:extLst>
        </c:ser>
        <c:ser>
          <c:idx val="3"/>
          <c:order val="3"/>
          <c:tx>
            <c:v>PGS L4</c:v>
          </c:tx>
          <c:spPr>
            <a:ln w="22225">
              <a:solidFill>
                <a:srgbClr val="7030A0"/>
              </a:solidFill>
            </a:ln>
          </c:spPr>
          <c:marker>
            <c:symbol val="diamond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val>
            <c:numRef>
              <c:f>Variogram!$E$4:$E$40</c:f>
              <c:numCache>
                <c:formatCode>General</c:formatCode>
                <c:ptCount val="37"/>
                <c:pt idx="0">
                  <c:v>0.64022999999999997</c:v>
                </c:pt>
                <c:pt idx="1">
                  <c:v>0.73343999999999998</c:v>
                </c:pt>
                <c:pt idx="2">
                  <c:v>0.72613000000000005</c:v>
                </c:pt>
                <c:pt idx="3">
                  <c:v>0.73170000000000002</c:v>
                </c:pt>
                <c:pt idx="4">
                  <c:v>0.75080000000000002</c:v>
                </c:pt>
                <c:pt idx="5">
                  <c:v>0.78152999999999995</c:v>
                </c:pt>
                <c:pt idx="6">
                  <c:v>0.82615000000000005</c:v>
                </c:pt>
                <c:pt idx="7">
                  <c:v>0.8669</c:v>
                </c:pt>
                <c:pt idx="8">
                  <c:v>0.88549</c:v>
                </c:pt>
                <c:pt idx="9">
                  <c:v>0.89132999999999996</c:v>
                </c:pt>
                <c:pt idx="10">
                  <c:v>0.92728999999999995</c:v>
                </c:pt>
                <c:pt idx="11">
                  <c:v>0.94352999999999998</c:v>
                </c:pt>
                <c:pt idx="12">
                  <c:v>0.93554000000000004</c:v>
                </c:pt>
                <c:pt idx="13">
                  <c:v>0.91900000000000004</c:v>
                </c:pt>
                <c:pt idx="14">
                  <c:v>0.90095999999999998</c:v>
                </c:pt>
                <c:pt idx="15">
                  <c:v>0.90536000000000005</c:v>
                </c:pt>
                <c:pt idx="16">
                  <c:v>0.90393000000000001</c:v>
                </c:pt>
                <c:pt idx="17">
                  <c:v>0.91278000000000004</c:v>
                </c:pt>
                <c:pt idx="18">
                  <c:v>0.9224</c:v>
                </c:pt>
                <c:pt idx="19">
                  <c:v>0.93281999999999998</c:v>
                </c:pt>
                <c:pt idx="20">
                  <c:v>0.94269000000000003</c:v>
                </c:pt>
                <c:pt idx="21">
                  <c:v>0.94408999999999998</c:v>
                </c:pt>
                <c:pt idx="22">
                  <c:v>0.94745999999999997</c:v>
                </c:pt>
                <c:pt idx="23">
                  <c:v>0.94928999999999997</c:v>
                </c:pt>
                <c:pt idx="24">
                  <c:v>0.95367999999999997</c:v>
                </c:pt>
                <c:pt idx="25">
                  <c:v>0.95726</c:v>
                </c:pt>
                <c:pt idx="26">
                  <c:v>0.95621999999999996</c:v>
                </c:pt>
                <c:pt idx="27">
                  <c:v>0.95399999999999996</c:v>
                </c:pt>
                <c:pt idx="28">
                  <c:v>0.95804</c:v>
                </c:pt>
                <c:pt idx="29">
                  <c:v>0.95284000000000002</c:v>
                </c:pt>
                <c:pt idx="30">
                  <c:v>0.94916</c:v>
                </c:pt>
                <c:pt idx="31">
                  <c:v>0.94213000000000002</c:v>
                </c:pt>
                <c:pt idx="32">
                  <c:v>0.93591000000000002</c:v>
                </c:pt>
                <c:pt idx="33">
                  <c:v>0.93174000000000001</c:v>
                </c:pt>
                <c:pt idx="34">
                  <c:v>0.91713999999999996</c:v>
                </c:pt>
                <c:pt idx="35">
                  <c:v>0.84604999999999997</c:v>
                </c:pt>
                <c:pt idx="36">
                  <c:v>0.56033999999999995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B9-48A9-B885-2B43405219FE}"/>
            </c:ext>
          </c:extLst>
        </c:ser>
        <c:ser>
          <c:idx val="4"/>
          <c:order val="4"/>
          <c:tx>
            <c:v>PGS L5</c:v>
          </c:tx>
          <c:spPr>
            <a:ln w="22225">
              <a:solidFill>
                <a:srgbClr val="00B0F0"/>
              </a:solidFill>
            </a:ln>
          </c:spPr>
          <c:marker>
            <c:symbol val="diamond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val>
            <c:numRef>
              <c:f>Variogram!$F$4:$F$40</c:f>
              <c:numCache>
                <c:formatCode>General</c:formatCode>
                <c:ptCount val="37"/>
                <c:pt idx="0">
                  <c:v>0.58426999999999996</c:v>
                </c:pt>
                <c:pt idx="1">
                  <c:v>0.68357999999999997</c:v>
                </c:pt>
                <c:pt idx="2">
                  <c:v>0.67213000000000001</c:v>
                </c:pt>
                <c:pt idx="3">
                  <c:v>0.71440000000000003</c:v>
                </c:pt>
                <c:pt idx="4">
                  <c:v>0.71647000000000005</c:v>
                </c:pt>
                <c:pt idx="5">
                  <c:v>0.69410000000000005</c:v>
                </c:pt>
                <c:pt idx="6">
                  <c:v>0.75034000000000001</c:v>
                </c:pt>
                <c:pt idx="7">
                  <c:v>0.79064000000000001</c:v>
                </c:pt>
                <c:pt idx="8">
                  <c:v>0.80957999999999997</c:v>
                </c:pt>
                <c:pt idx="9">
                  <c:v>0.80271999999999999</c:v>
                </c:pt>
                <c:pt idx="10">
                  <c:v>0.83377999999999997</c:v>
                </c:pt>
                <c:pt idx="11">
                  <c:v>0.84591000000000005</c:v>
                </c:pt>
                <c:pt idx="12">
                  <c:v>0.84792000000000001</c:v>
                </c:pt>
                <c:pt idx="13">
                  <c:v>0.84079000000000004</c:v>
                </c:pt>
                <c:pt idx="14">
                  <c:v>0.84035000000000004</c:v>
                </c:pt>
                <c:pt idx="15">
                  <c:v>0.84150000000000003</c:v>
                </c:pt>
                <c:pt idx="16">
                  <c:v>0.84126999999999996</c:v>
                </c:pt>
                <c:pt idx="17">
                  <c:v>0.84174000000000004</c:v>
                </c:pt>
                <c:pt idx="18">
                  <c:v>0.85462000000000005</c:v>
                </c:pt>
                <c:pt idx="19">
                  <c:v>0.85372999999999999</c:v>
                </c:pt>
                <c:pt idx="20">
                  <c:v>0.86238999999999999</c:v>
                </c:pt>
                <c:pt idx="21">
                  <c:v>0.87436000000000003</c:v>
                </c:pt>
                <c:pt idx="22">
                  <c:v>0.87375999999999998</c:v>
                </c:pt>
                <c:pt idx="23">
                  <c:v>0.87212000000000001</c:v>
                </c:pt>
                <c:pt idx="24">
                  <c:v>0.88875999999999999</c:v>
                </c:pt>
                <c:pt idx="25">
                  <c:v>0.89056000000000002</c:v>
                </c:pt>
                <c:pt idx="26">
                  <c:v>0.88326000000000005</c:v>
                </c:pt>
                <c:pt idx="27">
                  <c:v>0.88246999999999998</c:v>
                </c:pt>
                <c:pt idx="28">
                  <c:v>0.88756999999999997</c:v>
                </c:pt>
                <c:pt idx="29">
                  <c:v>0.89793000000000001</c:v>
                </c:pt>
                <c:pt idx="30">
                  <c:v>0.89941000000000004</c:v>
                </c:pt>
                <c:pt idx="31">
                  <c:v>0.89424999999999999</c:v>
                </c:pt>
                <c:pt idx="32">
                  <c:v>0.88705999999999996</c:v>
                </c:pt>
                <c:pt idx="33">
                  <c:v>0.87072000000000005</c:v>
                </c:pt>
                <c:pt idx="34">
                  <c:v>0.80150999999999994</c:v>
                </c:pt>
                <c:pt idx="35">
                  <c:v>0.61487999999999998</c:v>
                </c:pt>
                <c:pt idx="36">
                  <c:v>0.26895999999999998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6B9-48A9-B885-2B43405219FE}"/>
            </c:ext>
          </c:extLst>
        </c:ser>
        <c:ser>
          <c:idx val="5"/>
          <c:order val="5"/>
          <c:tx>
            <c:v>SIS </c:v>
          </c:tx>
          <c:spPr>
            <a:ln w="22225">
              <a:solidFill>
                <a:srgbClr val="FFC000"/>
              </a:solidFill>
            </a:ln>
          </c:spPr>
          <c:marker>
            <c:symbol val="diamond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val>
            <c:numRef>
              <c:f>Variogram!$I$4:$I$40</c:f>
              <c:numCache>
                <c:formatCode>General</c:formatCode>
                <c:ptCount val="37"/>
                <c:pt idx="0">
                  <c:v>0.91678999999999999</c:v>
                </c:pt>
                <c:pt idx="1">
                  <c:v>0.92625000000000002</c:v>
                </c:pt>
                <c:pt idx="2">
                  <c:v>0.93232000000000004</c:v>
                </c:pt>
                <c:pt idx="3">
                  <c:v>0.92813000000000001</c:v>
                </c:pt>
                <c:pt idx="4">
                  <c:v>0.94045000000000001</c:v>
                </c:pt>
                <c:pt idx="5">
                  <c:v>0.93789</c:v>
                </c:pt>
                <c:pt idx="6">
                  <c:v>0.94728999999999997</c:v>
                </c:pt>
                <c:pt idx="7">
                  <c:v>0.94037999999999999</c:v>
                </c:pt>
                <c:pt idx="8">
                  <c:v>0.94396000000000002</c:v>
                </c:pt>
                <c:pt idx="9">
                  <c:v>0.94945999999999997</c:v>
                </c:pt>
                <c:pt idx="10">
                  <c:v>0.95899000000000001</c:v>
                </c:pt>
                <c:pt idx="11">
                  <c:v>0.95438999999999996</c:v>
                </c:pt>
                <c:pt idx="12">
                  <c:v>0.96555000000000002</c:v>
                </c:pt>
                <c:pt idx="13">
                  <c:v>0.95908000000000004</c:v>
                </c:pt>
                <c:pt idx="14">
                  <c:v>0.95945000000000003</c:v>
                </c:pt>
                <c:pt idx="15">
                  <c:v>0.97238000000000002</c:v>
                </c:pt>
                <c:pt idx="16">
                  <c:v>0.96640000000000004</c:v>
                </c:pt>
                <c:pt idx="17">
                  <c:v>0.96538999999999997</c:v>
                </c:pt>
                <c:pt idx="18">
                  <c:v>0.97484999999999999</c:v>
                </c:pt>
                <c:pt idx="19">
                  <c:v>0.97391000000000005</c:v>
                </c:pt>
                <c:pt idx="20">
                  <c:v>0.96972999999999998</c:v>
                </c:pt>
                <c:pt idx="21">
                  <c:v>0.97033000000000003</c:v>
                </c:pt>
                <c:pt idx="22">
                  <c:v>0.97170999999999996</c:v>
                </c:pt>
                <c:pt idx="23">
                  <c:v>0.97319</c:v>
                </c:pt>
                <c:pt idx="24">
                  <c:v>0.98116999999999999</c:v>
                </c:pt>
                <c:pt idx="25">
                  <c:v>0.97430000000000005</c:v>
                </c:pt>
                <c:pt idx="26">
                  <c:v>0.96726999999999996</c:v>
                </c:pt>
                <c:pt idx="27">
                  <c:v>0.97692000000000001</c:v>
                </c:pt>
                <c:pt idx="28">
                  <c:v>0.97255000000000003</c:v>
                </c:pt>
                <c:pt idx="29">
                  <c:v>0.97655999999999998</c:v>
                </c:pt>
                <c:pt idx="30">
                  <c:v>0.97933000000000003</c:v>
                </c:pt>
                <c:pt idx="31">
                  <c:v>0.98077999999999999</c:v>
                </c:pt>
                <c:pt idx="32">
                  <c:v>0.97694999999999999</c:v>
                </c:pt>
                <c:pt idx="33">
                  <c:v>0.97936000000000001</c:v>
                </c:pt>
                <c:pt idx="34">
                  <c:v>0.97507999999999995</c:v>
                </c:pt>
                <c:pt idx="35">
                  <c:v>0.97185999999999995</c:v>
                </c:pt>
                <c:pt idx="36">
                  <c:v>0.96097999999999995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6B9-48A9-B885-2B4340521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30336"/>
        <c:axId val="133387776"/>
      </c:lineChart>
      <c:catAx>
        <c:axId val="132830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800" dirty="0"/>
                  <a:t>Bench number from 1 top to</a:t>
                </a:r>
                <a:r>
                  <a:rPr lang="en-GB" sz="800" baseline="0" dirty="0"/>
                  <a:t> 37 bottom</a:t>
                </a:r>
                <a:endParaRPr lang="en-GB" sz="80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33387776"/>
        <c:crosses val="autoZero"/>
        <c:auto val="1"/>
        <c:lblAlgn val="ctr"/>
        <c:lblOffset val="100"/>
        <c:noMultiLvlLbl val="0"/>
      </c:catAx>
      <c:valAx>
        <c:axId val="133387776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800" b="1" i="0" u="none" strike="noStrike" baseline="0" dirty="0">
                    <a:effectLst/>
                  </a:rPr>
                  <a:t>Correlation Coefficient between optimised and changed risk models</a:t>
                </a:r>
                <a:endParaRPr lang="en-GB" sz="800" dirty="0"/>
              </a:p>
            </c:rich>
          </c:tx>
          <c:layout>
            <c:manualLayout>
              <c:xMode val="edge"/>
              <c:yMode val="edge"/>
              <c:x val="1.5019256409961839E-2"/>
              <c:y val="0.174405986903648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28303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500" baseline="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31611-EC0F-4616-879C-091AE580EE8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826038-8FED-4627-A36E-7BDF8DAE0E7E}">
      <dgm:prSet phldrT="[Text]"/>
      <dgm:spPr/>
      <dgm:t>
        <a:bodyPr/>
        <a:lstStyle/>
        <a:p>
          <a:r>
            <a:rPr lang="en-GB" dirty="0"/>
            <a:t>Exploration</a:t>
          </a:r>
        </a:p>
      </dgm:t>
    </dgm:pt>
    <dgm:pt modelId="{3ABC860B-D2F3-4955-82FE-7F682C9D4DA2}" type="parTrans" cxnId="{C1CFD559-2015-4E1E-868F-9B78C4C78687}">
      <dgm:prSet/>
      <dgm:spPr/>
      <dgm:t>
        <a:bodyPr/>
        <a:lstStyle/>
        <a:p>
          <a:endParaRPr lang="en-GB"/>
        </a:p>
      </dgm:t>
    </dgm:pt>
    <dgm:pt modelId="{C4D41367-24F2-4F20-B118-35A4BC69DD0F}" type="sibTrans" cxnId="{C1CFD559-2015-4E1E-868F-9B78C4C78687}">
      <dgm:prSet/>
      <dgm:spPr/>
      <dgm:t>
        <a:bodyPr/>
        <a:lstStyle/>
        <a:p>
          <a:endParaRPr lang="en-GB"/>
        </a:p>
      </dgm:t>
    </dgm:pt>
    <dgm:pt modelId="{3704363A-EF51-4341-B81E-550460D8159B}">
      <dgm:prSet phldrT="[Text]"/>
      <dgm:spPr/>
      <dgm:t>
        <a:bodyPr/>
        <a:lstStyle/>
        <a:p>
          <a:r>
            <a:rPr lang="en-GB" dirty="0"/>
            <a:t>Deposit</a:t>
          </a:r>
        </a:p>
        <a:p>
          <a:r>
            <a:rPr lang="en-GB" dirty="0"/>
            <a:t>Scoping</a:t>
          </a:r>
        </a:p>
      </dgm:t>
    </dgm:pt>
    <dgm:pt modelId="{45BF83C8-2725-43C9-952C-4B7007DBC226}" type="parTrans" cxnId="{3E16BBAE-44CF-4F5E-8C61-19C55D651E59}">
      <dgm:prSet/>
      <dgm:spPr/>
      <dgm:t>
        <a:bodyPr/>
        <a:lstStyle/>
        <a:p>
          <a:endParaRPr lang="en-GB"/>
        </a:p>
      </dgm:t>
    </dgm:pt>
    <dgm:pt modelId="{9E8805E5-3F95-4B28-A20A-797DB7AA0A39}" type="sibTrans" cxnId="{3E16BBAE-44CF-4F5E-8C61-19C55D651E59}">
      <dgm:prSet/>
      <dgm:spPr/>
      <dgm:t>
        <a:bodyPr/>
        <a:lstStyle/>
        <a:p>
          <a:endParaRPr lang="en-GB"/>
        </a:p>
      </dgm:t>
    </dgm:pt>
    <dgm:pt modelId="{8C63BBA6-EB33-4688-84B9-3124FC829405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Mine Design</a:t>
          </a:r>
        </a:p>
      </dgm:t>
    </dgm:pt>
    <dgm:pt modelId="{99B211A9-AC0C-425F-9CA4-380F2C96F92D}" type="parTrans" cxnId="{D615B5E5-F780-452B-B799-07E4A3D5F578}">
      <dgm:prSet/>
      <dgm:spPr/>
      <dgm:t>
        <a:bodyPr/>
        <a:lstStyle/>
        <a:p>
          <a:endParaRPr lang="en-GB"/>
        </a:p>
      </dgm:t>
    </dgm:pt>
    <dgm:pt modelId="{2A2A7F43-69BA-4DA6-B50F-0D7756728CC1}" type="sibTrans" cxnId="{D615B5E5-F780-452B-B799-07E4A3D5F578}">
      <dgm:prSet/>
      <dgm:spPr/>
      <dgm:t>
        <a:bodyPr/>
        <a:lstStyle/>
        <a:p>
          <a:endParaRPr lang="en-GB"/>
        </a:p>
      </dgm:t>
    </dgm:pt>
    <dgm:pt modelId="{991B9109-C1FD-4206-879E-262D764C3F1A}">
      <dgm:prSet phldrT="[Text]"/>
      <dgm:spPr/>
      <dgm:t>
        <a:bodyPr/>
        <a:lstStyle/>
        <a:p>
          <a:r>
            <a:rPr lang="en-GB" dirty="0"/>
            <a:t>Mine  Scheduling</a:t>
          </a:r>
        </a:p>
      </dgm:t>
    </dgm:pt>
    <dgm:pt modelId="{197F08BB-95F8-4D4B-B2EB-7C37AE02AA88}" type="parTrans" cxnId="{A610C8B4-5C9F-44B6-9589-8252A6047898}">
      <dgm:prSet/>
      <dgm:spPr/>
      <dgm:t>
        <a:bodyPr/>
        <a:lstStyle/>
        <a:p>
          <a:endParaRPr lang="en-GB"/>
        </a:p>
      </dgm:t>
    </dgm:pt>
    <dgm:pt modelId="{8083025A-F8B7-4C3B-A6C8-54866BBF5C39}" type="sibTrans" cxnId="{A610C8B4-5C9F-44B6-9589-8252A6047898}">
      <dgm:prSet/>
      <dgm:spPr/>
      <dgm:t>
        <a:bodyPr/>
        <a:lstStyle/>
        <a:p>
          <a:endParaRPr lang="en-GB"/>
        </a:p>
      </dgm:t>
    </dgm:pt>
    <dgm:pt modelId="{10C3C04E-211E-4848-A3E7-37746E95269A}">
      <dgm:prSet phldrT="[Text]"/>
      <dgm:spPr/>
      <dgm:t>
        <a:bodyPr/>
        <a:lstStyle/>
        <a:p>
          <a:r>
            <a:rPr lang="en-GB" dirty="0"/>
            <a:t>Mining</a:t>
          </a:r>
        </a:p>
      </dgm:t>
    </dgm:pt>
    <dgm:pt modelId="{90416D8F-EA58-4CFB-BEF9-476C36C093CA}" type="parTrans" cxnId="{0B68C7EB-47B5-4D12-98A4-FF048A2C5D29}">
      <dgm:prSet/>
      <dgm:spPr/>
      <dgm:t>
        <a:bodyPr/>
        <a:lstStyle/>
        <a:p>
          <a:endParaRPr lang="en-GB"/>
        </a:p>
      </dgm:t>
    </dgm:pt>
    <dgm:pt modelId="{86612C8A-8B1A-4750-AEA6-51DB2F0AECE7}" type="sibTrans" cxnId="{0B68C7EB-47B5-4D12-98A4-FF048A2C5D29}">
      <dgm:prSet/>
      <dgm:spPr/>
      <dgm:t>
        <a:bodyPr/>
        <a:lstStyle/>
        <a:p>
          <a:endParaRPr lang="en-GB"/>
        </a:p>
      </dgm:t>
    </dgm:pt>
    <dgm:pt modelId="{687AA50F-9405-4285-AE41-49D665462FC2}">
      <dgm:prSet/>
      <dgm:spPr/>
      <dgm:t>
        <a:bodyPr/>
        <a:lstStyle/>
        <a:p>
          <a:r>
            <a:rPr lang="en-GB" dirty="0"/>
            <a:t>Closure/ remediation</a:t>
          </a:r>
        </a:p>
      </dgm:t>
    </dgm:pt>
    <dgm:pt modelId="{161B21B5-9C40-4B68-A583-106942B38ED2}" type="parTrans" cxnId="{73C5DB43-856E-45DF-9091-69583A3F4B49}">
      <dgm:prSet/>
      <dgm:spPr/>
      <dgm:t>
        <a:bodyPr/>
        <a:lstStyle/>
        <a:p>
          <a:endParaRPr lang="en-GB"/>
        </a:p>
      </dgm:t>
    </dgm:pt>
    <dgm:pt modelId="{48E6B482-CC2F-4D9A-BC07-630487744ACD}" type="sibTrans" cxnId="{73C5DB43-856E-45DF-9091-69583A3F4B49}">
      <dgm:prSet/>
      <dgm:spPr/>
      <dgm:t>
        <a:bodyPr/>
        <a:lstStyle/>
        <a:p>
          <a:endParaRPr lang="en-GB"/>
        </a:p>
      </dgm:t>
    </dgm:pt>
    <dgm:pt modelId="{442FD052-4141-42CA-A7D6-9DE0169F5E70}" type="pres">
      <dgm:prSet presAssocID="{04931611-EC0F-4616-879C-091AE580EE8B}" presName="cycle" presStyleCnt="0">
        <dgm:presLayoutVars>
          <dgm:dir/>
          <dgm:resizeHandles val="exact"/>
        </dgm:presLayoutVars>
      </dgm:prSet>
      <dgm:spPr/>
    </dgm:pt>
    <dgm:pt modelId="{DB297D99-7667-4AE7-B0A7-79BFE9896CF1}" type="pres">
      <dgm:prSet presAssocID="{97826038-8FED-4627-A36E-7BDF8DAE0E7E}" presName="node" presStyleLbl="node1" presStyleIdx="0" presStyleCnt="6">
        <dgm:presLayoutVars>
          <dgm:bulletEnabled val="1"/>
        </dgm:presLayoutVars>
      </dgm:prSet>
      <dgm:spPr/>
    </dgm:pt>
    <dgm:pt modelId="{EFA5EF1F-3EE8-4AC2-AC3C-2ED74509DFB9}" type="pres">
      <dgm:prSet presAssocID="{97826038-8FED-4627-A36E-7BDF8DAE0E7E}" presName="spNode" presStyleCnt="0"/>
      <dgm:spPr/>
    </dgm:pt>
    <dgm:pt modelId="{19337A7A-1DD0-41B8-B795-819009AC74F8}" type="pres">
      <dgm:prSet presAssocID="{C4D41367-24F2-4F20-B118-35A4BC69DD0F}" presName="sibTrans" presStyleLbl="sibTrans1D1" presStyleIdx="0" presStyleCnt="6"/>
      <dgm:spPr/>
    </dgm:pt>
    <dgm:pt modelId="{888F5546-3017-4A85-927B-C8D5A368CCDF}" type="pres">
      <dgm:prSet presAssocID="{3704363A-EF51-4341-B81E-550460D8159B}" presName="node" presStyleLbl="node1" presStyleIdx="1" presStyleCnt="6">
        <dgm:presLayoutVars>
          <dgm:bulletEnabled val="1"/>
        </dgm:presLayoutVars>
      </dgm:prSet>
      <dgm:spPr/>
    </dgm:pt>
    <dgm:pt modelId="{273E48F3-54D0-42F8-96EE-8378AD9BFBBE}" type="pres">
      <dgm:prSet presAssocID="{3704363A-EF51-4341-B81E-550460D8159B}" presName="spNode" presStyleCnt="0"/>
      <dgm:spPr/>
    </dgm:pt>
    <dgm:pt modelId="{12EE57F6-3517-41AE-8F21-9D18DB669FE3}" type="pres">
      <dgm:prSet presAssocID="{9E8805E5-3F95-4B28-A20A-797DB7AA0A39}" presName="sibTrans" presStyleLbl="sibTrans1D1" presStyleIdx="1" presStyleCnt="6"/>
      <dgm:spPr/>
    </dgm:pt>
    <dgm:pt modelId="{71E8935B-75BA-4DFC-9962-99099CF2483F}" type="pres">
      <dgm:prSet presAssocID="{8C63BBA6-EB33-4688-84B9-3124FC829405}" presName="node" presStyleLbl="node1" presStyleIdx="2" presStyleCnt="6">
        <dgm:presLayoutVars>
          <dgm:bulletEnabled val="1"/>
        </dgm:presLayoutVars>
      </dgm:prSet>
      <dgm:spPr/>
    </dgm:pt>
    <dgm:pt modelId="{3E15A301-5989-4F24-99E5-5B1E05612952}" type="pres">
      <dgm:prSet presAssocID="{8C63BBA6-EB33-4688-84B9-3124FC829405}" presName="spNode" presStyleCnt="0"/>
      <dgm:spPr/>
    </dgm:pt>
    <dgm:pt modelId="{B8CF403E-0643-4E79-96EE-44400E166536}" type="pres">
      <dgm:prSet presAssocID="{2A2A7F43-69BA-4DA6-B50F-0D7756728CC1}" presName="sibTrans" presStyleLbl="sibTrans1D1" presStyleIdx="2" presStyleCnt="6"/>
      <dgm:spPr/>
    </dgm:pt>
    <dgm:pt modelId="{A67FEAB5-4E74-44D7-9E40-052B301E053C}" type="pres">
      <dgm:prSet presAssocID="{991B9109-C1FD-4206-879E-262D764C3F1A}" presName="node" presStyleLbl="node1" presStyleIdx="3" presStyleCnt="6">
        <dgm:presLayoutVars>
          <dgm:bulletEnabled val="1"/>
        </dgm:presLayoutVars>
      </dgm:prSet>
      <dgm:spPr/>
    </dgm:pt>
    <dgm:pt modelId="{8EBD3C3A-310E-4EB9-AF4F-A932FAA28116}" type="pres">
      <dgm:prSet presAssocID="{991B9109-C1FD-4206-879E-262D764C3F1A}" presName="spNode" presStyleCnt="0"/>
      <dgm:spPr/>
    </dgm:pt>
    <dgm:pt modelId="{44C38E05-B986-4997-84C9-1CBFFE78F41A}" type="pres">
      <dgm:prSet presAssocID="{8083025A-F8B7-4C3B-A6C8-54866BBF5C39}" presName="sibTrans" presStyleLbl="sibTrans1D1" presStyleIdx="3" presStyleCnt="6"/>
      <dgm:spPr/>
    </dgm:pt>
    <dgm:pt modelId="{FE2D3EEE-308F-4970-837B-4F190C19AD9F}" type="pres">
      <dgm:prSet presAssocID="{10C3C04E-211E-4848-A3E7-37746E95269A}" presName="node" presStyleLbl="node1" presStyleIdx="4" presStyleCnt="6">
        <dgm:presLayoutVars>
          <dgm:bulletEnabled val="1"/>
        </dgm:presLayoutVars>
      </dgm:prSet>
      <dgm:spPr/>
    </dgm:pt>
    <dgm:pt modelId="{F259CD88-D721-4148-98CD-89CEC5F38949}" type="pres">
      <dgm:prSet presAssocID="{10C3C04E-211E-4848-A3E7-37746E95269A}" presName="spNode" presStyleCnt="0"/>
      <dgm:spPr/>
    </dgm:pt>
    <dgm:pt modelId="{A93ABD03-EF28-4EF4-8AA1-5699B64E4508}" type="pres">
      <dgm:prSet presAssocID="{86612C8A-8B1A-4750-AEA6-51DB2F0AECE7}" presName="sibTrans" presStyleLbl="sibTrans1D1" presStyleIdx="4" presStyleCnt="6"/>
      <dgm:spPr/>
    </dgm:pt>
    <dgm:pt modelId="{0CC5DCCD-03D3-4F3A-9B2E-88E4CC9F1D78}" type="pres">
      <dgm:prSet presAssocID="{687AA50F-9405-4285-AE41-49D665462FC2}" presName="node" presStyleLbl="node1" presStyleIdx="5" presStyleCnt="6">
        <dgm:presLayoutVars>
          <dgm:bulletEnabled val="1"/>
        </dgm:presLayoutVars>
      </dgm:prSet>
      <dgm:spPr/>
    </dgm:pt>
    <dgm:pt modelId="{27E78E6C-CB61-442A-82E3-BE35BBEC62BA}" type="pres">
      <dgm:prSet presAssocID="{687AA50F-9405-4285-AE41-49D665462FC2}" presName="spNode" presStyleCnt="0"/>
      <dgm:spPr/>
    </dgm:pt>
    <dgm:pt modelId="{DC55909B-2296-4844-A15D-96DF5C831DF0}" type="pres">
      <dgm:prSet presAssocID="{48E6B482-CC2F-4D9A-BC07-630487744ACD}" presName="sibTrans" presStyleLbl="sibTrans1D1" presStyleIdx="5" presStyleCnt="6"/>
      <dgm:spPr/>
    </dgm:pt>
  </dgm:ptLst>
  <dgm:cxnLst>
    <dgm:cxn modelId="{29A759B7-696F-4F3F-8AC4-96F7AC1699B5}" type="presOf" srcId="{8C63BBA6-EB33-4688-84B9-3124FC829405}" destId="{71E8935B-75BA-4DFC-9962-99099CF2483F}" srcOrd="0" destOrd="0" presId="urn:microsoft.com/office/officeart/2005/8/layout/cycle5"/>
    <dgm:cxn modelId="{0D33E96D-94F1-44F6-B017-8E912A214AA8}" type="presOf" srcId="{48E6B482-CC2F-4D9A-BC07-630487744ACD}" destId="{DC55909B-2296-4844-A15D-96DF5C831DF0}" srcOrd="0" destOrd="0" presId="urn:microsoft.com/office/officeart/2005/8/layout/cycle5"/>
    <dgm:cxn modelId="{D615B5E5-F780-452B-B799-07E4A3D5F578}" srcId="{04931611-EC0F-4616-879C-091AE580EE8B}" destId="{8C63BBA6-EB33-4688-84B9-3124FC829405}" srcOrd="2" destOrd="0" parTransId="{99B211A9-AC0C-425F-9CA4-380F2C96F92D}" sibTransId="{2A2A7F43-69BA-4DA6-B50F-0D7756728CC1}"/>
    <dgm:cxn modelId="{D62CA411-2E9B-41F4-86DF-A5421524D1DF}" type="presOf" srcId="{86612C8A-8B1A-4750-AEA6-51DB2F0AECE7}" destId="{A93ABD03-EF28-4EF4-8AA1-5699B64E4508}" srcOrd="0" destOrd="0" presId="urn:microsoft.com/office/officeart/2005/8/layout/cycle5"/>
    <dgm:cxn modelId="{FBAEDED7-40A2-47A5-99EE-6D3749DACE47}" type="presOf" srcId="{2A2A7F43-69BA-4DA6-B50F-0D7756728CC1}" destId="{B8CF403E-0643-4E79-96EE-44400E166536}" srcOrd="0" destOrd="0" presId="urn:microsoft.com/office/officeart/2005/8/layout/cycle5"/>
    <dgm:cxn modelId="{0982D140-89AE-4B73-B404-833CBBA981CA}" type="presOf" srcId="{687AA50F-9405-4285-AE41-49D665462FC2}" destId="{0CC5DCCD-03D3-4F3A-9B2E-88E4CC9F1D78}" srcOrd="0" destOrd="0" presId="urn:microsoft.com/office/officeart/2005/8/layout/cycle5"/>
    <dgm:cxn modelId="{73C5DB43-856E-45DF-9091-69583A3F4B49}" srcId="{04931611-EC0F-4616-879C-091AE580EE8B}" destId="{687AA50F-9405-4285-AE41-49D665462FC2}" srcOrd="5" destOrd="0" parTransId="{161B21B5-9C40-4B68-A583-106942B38ED2}" sibTransId="{48E6B482-CC2F-4D9A-BC07-630487744ACD}"/>
    <dgm:cxn modelId="{5145A1C4-F73B-4F94-9DE5-3B22D7D1126C}" type="presOf" srcId="{C4D41367-24F2-4F20-B118-35A4BC69DD0F}" destId="{19337A7A-1DD0-41B8-B795-819009AC74F8}" srcOrd="0" destOrd="0" presId="urn:microsoft.com/office/officeart/2005/8/layout/cycle5"/>
    <dgm:cxn modelId="{B90625AD-7335-4517-949E-082B90A06C36}" type="presOf" srcId="{991B9109-C1FD-4206-879E-262D764C3F1A}" destId="{A67FEAB5-4E74-44D7-9E40-052B301E053C}" srcOrd="0" destOrd="0" presId="urn:microsoft.com/office/officeart/2005/8/layout/cycle5"/>
    <dgm:cxn modelId="{A610C8B4-5C9F-44B6-9589-8252A6047898}" srcId="{04931611-EC0F-4616-879C-091AE580EE8B}" destId="{991B9109-C1FD-4206-879E-262D764C3F1A}" srcOrd="3" destOrd="0" parTransId="{197F08BB-95F8-4D4B-B2EB-7C37AE02AA88}" sibTransId="{8083025A-F8B7-4C3B-A6C8-54866BBF5C39}"/>
    <dgm:cxn modelId="{C1CFD559-2015-4E1E-868F-9B78C4C78687}" srcId="{04931611-EC0F-4616-879C-091AE580EE8B}" destId="{97826038-8FED-4627-A36E-7BDF8DAE0E7E}" srcOrd="0" destOrd="0" parTransId="{3ABC860B-D2F3-4955-82FE-7F682C9D4DA2}" sibTransId="{C4D41367-24F2-4F20-B118-35A4BC69DD0F}"/>
    <dgm:cxn modelId="{39B40D83-5F0F-409F-8BC5-6E9831DE366A}" type="presOf" srcId="{9E8805E5-3F95-4B28-A20A-797DB7AA0A39}" destId="{12EE57F6-3517-41AE-8F21-9D18DB669FE3}" srcOrd="0" destOrd="0" presId="urn:microsoft.com/office/officeart/2005/8/layout/cycle5"/>
    <dgm:cxn modelId="{BF5E161A-AFBB-4758-A5FA-083CE83F72D1}" type="presOf" srcId="{8083025A-F8B7-4C3B-A6C8-54866BBF5C39}" destId="{44C38E05-B986-4997-84C9-1CBFFE78F41A}" srcOrd="0" destOrd="0" presId="urn:microsoft.com/office/officeart/2005/8/layout/cycle5"/>
    <dgm:cxn modelId="{FA26FD6E-5C5C-4B8E-A9FD-8F8394B17E2A}" type="presOf" srcId="{10C3C04E-211E-4848-A3E7-37746E95269A}" destId="{FE2D3EEE-308F-4970-837B-4F190C19AD9F}" srcOrd="0" destOrd="0" presId="urn:microsoft.com/office/officeart/2005/8/layout/cycle5"/>
    <dgm:cxn modelId="{0B68C7EB-47B5-4D12-98A4-FF048A2C5D29}" srcId="{04931611-EC0F-4616-879C-091AE580EE8B}" destId="{10C3C04E-211E-4848-A3E7-37746E95269A}" srcOrd="4" destOrd="0" parTransId="{90416D8F-EA58-4CFB-BEF9-476C36C093CA}" sibTransId="{86612C8A-8B1A-4750-AEA6-51DB2F0AECE7}"/>
    <dgm:cxn modelId="{3AD22A58-3E58-4E9E-8F40-D092E6C6F2F3}" type="presOf" srcId="{04931611-EC0F-4616-879C-091AE580EE8B}" destId="{442FD052-4141-42CA-A7D6-9DE0169F5E70}" srcOrd="0" destOrd="0" presId="urn:microsoft.com/office/officeart/2005/8/layout/cycle5"/>
    <dgm:cxn modelId="{3E16BBAE-44CF-4F5E-8C61-19C55D651E59}" srcId="{04931611-EC0F-4616-879C-091AE580EE8B}" destId="{3704363A-EF51-4341-B81E-550460D8159B}" srcOrd="1" destOrd="0" parTransId="{45BF83C8-2725-43C9-952C-4B7007DBC226}" sibTransId="{9E8805E5-3F95-4B28-A20A-797DB7AA0A39}"/>
    <dgm:cxn modelId="{53C2E350-A786-459F-A8D6-427A4F7C20D1}" type="presOf" srcId="{97826038-8FED-4627-A36E-7BDF8DAE0E7E}" destId="{DB297D99-7667-4AE7-B0A7-79BFE9896CF1}" srcOrd="0" destOrd="0" presId="urn:microsoft.com/office/officeart/2005/8/layout/cycle5"/>
    <dgm:cxn modelId="{31D3D108-773B-49C4-B3E5-374F5A9A12DE}" type="presOf" srcId="{3704363A-EF51-4341-B81E-550460D8159B}" destId="{888F5546-3017-4A85-927B-C8D5A368CCDF}" srcOrd="0" destOrd="0" presId="urn:microsoft.com/office/officeart/2005/8/layout/cycle5"/>
    <dgm:cxn modelId="{465326AD-270A-45B8-9678-D7061C435D2A}" type="presParOf" srcId="{442FD052-4141-42CA-A7D6-9DE0169F5E70}" destId="{DB297D99-7667-4AE7-B0A7-79BFE9896CF1}" srcOrd="0" destOrd="0" presId="urn:microsoft.com/office/officeart/2005/8/layout/cycle5"/>
    <dgm:cxn modelId="{B4954B2F-337E-4CF7-AC24-312929110A62}" type="presParOf" srcId="{442FD052-4141-42CA-A7D6-9DE0169F5E70}" destId="{EFA5EF1F-3EE8-4AC2-AC3C-2ED74509DFB9}" srcOrd="1" destOrd="0" presId="urn:microsoft.com/office/officeart/2005/8/layout/cycle5"/>
    <dgm:cxn modelId="{EEFB98E1-6FDB-4767-A0DF-6B4C4DA23F80}" type="presParOf" srcId="{442FD052-4141-42CA-A7D6-9DE0169F5E70}" destId="{19337A7A-1DD0-41B8-B795-819009AC74F8}" srcOrd="2" destOrd="0" presId="urn:microsoft.com/office/officeart/2005/8/layout/cycle5"/>
    <dgm:cxn modelId="{9C6AFAE1-3D94-4CEF-979C-72327CDB160D}" type="presParOf" srcId="{442FD052-4141-42CA-A7D6-9DE0169F5E70}" destId="{888F5546-3017-4A85-927B-C8D5A368CCDF}" srcOrd="3" destOrd="0" presId="urn:microsoft.com/office/officeart/2005/8/layout/cycle5"/>
    <dgm:cxn modelId="{5D8C5288-DC00-4C40-A467-46ECDD114330}" type="presParOf" srcId="{442FD052-4141-42CA-A7D6-9DE0169F5E70}" destId="{273E48F3-54D0-42F8-96EE-8378AD9BFBBE}" srcOrd="4" destOrd="0" presId="urn:microsoft.com/office/officeart/2005/8/layout/cycle5"/>
    <dgm:cxn modelId="{939DA501-A318-4CD8-A317-88F0E884CF1C}" type="presParOf" srcId="{442FD052-4141-42CA-A7D6-9DE0169F5E70}" destId="{12EE57F6-3517-41AE-8F21-9D18DB669FE3}" srcOrd="5" destOrd="0" presId="urn:microsoft.com/office/officeart/2005/8/layout/cycle5"/>
    <dgm:cxn modelId="{27108908-FB64-449D-A9EA-7C7614EA1E40}" type="presParOf" srcId="{442FD052-4141-42CA-A7D6-9DE0169F5E70}" destId="{71E8935B-75BA-4DFC-9962-99099CF2483F}" srcOrd="6" destOrd="0" presId="urn:microsoft.com/office/officeart/2005/8/layout/cycle5"/>
    <dgm:cxn modelId="{008515A5-02DC-43D7-BCEE-949B66126562}" type="presParOf" srcId="{442FD052-4141-42CA-A7D6-9DE0169F5E70}" destId="{3E15A301-5989-4F24-99E5-5B1E05612952}" srcOrd="7" destOrd="0" presId="urn:microsoft.com/office/officeart/2005/8/layout/cycle5"/>
    <dgm:cxn modelId="{794734C8-5D77-46F6-AB7B-3CE09E9104BD}" type="presParOf" srcId="{442FD052-4141-42CA-A7D6-9DE0169F5E70}" destId="{B8CF403E-0643-4E79-96EE-44400E166536}" srcOrd="8" destOrd="0" presId="urn:microsoft.com/office/officeart/2005/8/layout/cycle5"/>
    <dgm:cxn modelId="{D43E0F14-960C-40D3-B48B-38E6F34AD7D8}" type="presParOf" srcId="{442FD052-4141-42CA-A7D6-9DE0169F5E70}" destId="{A67FEAB5-4E74-44D7-9E40-052B301E053C}" srcOrd="9" destOrd="0" presId="urn:microsoft.com/office/officeart/2005/8/layout/cycle5"/>
    <dgm:cxn modelId="{76B58E56-EBF9-4B07-8930-DC8B43EEB9F3}" type="presParOf" srcId="{442FD052-4141-42CA-A7D6-9DE0169F5E70}" destId="{8EBD3C3A-310E-4EB9-AF4F-A932FAA28116}" srcOrd="10" destOrd="0" presId="urn:microsoft.com/office/officeart/2005/8/layout/cycle5"/>
    <dgm:cxn modelId="{39773A2D-A144-4421-B0B2-E3900F64D386}" type="presParOf" srcId="{442FD052-4141-42CA-A7D6-9DE0169F5E70}" destId="{44C38E05-B986-4997-84C9-1CBFFE78F41A}" srcOrd="11" destOrd="0" presId="urn:microsoft.com/office/officeart/2005/8/layout/cycle5"/>
    <dgm:cxn modelId="{062085BF-85CA-4279-9F8E-AF8DEEC9FA19}" type="presParOf" srcId="{442FD052-4141-42CA-A7D6-9DE0169F5E70}" destId="{FE2D3EEE-308F-4970-837B-4F190C19AD9F}" srcOrd="12" destOrd="0" presId="urn:microsoft.com/office/officeart/2005/8/layout/cycle5"/>
    <dgm:cxn modelId="{DACE4479-B2BF-4C5A-BA39-36A2C6545594}" type="presParOf" srcId="{442FD052-4141-42CA-A7D6-9DE0169F5E70}" destId="{F259CD88-D721-4148-98CD-89CEC5F38949}" srcOrd="13" destOrd="0" presId="urn:microsoft.com/office/officeart/2005/8/layout/cycle5"/>
    <dgm:cxn modelId="{5F72E419-27C5-4233-AB68-BE27DEF8CC65}" type="presParOf" srcId="{442FD052-4141-42CA-A7D6-9DE0169F5E70}" destId="{A93ABD03-EF28-4EF4-8AA1-5699B64E4508}" srcOrd="14" destOrd="0" presId="urn:microsoft.com/office/officeart/2005/8/layout/cycle5"/>
    <dgm:cxn modelId="{5D0043E1-3678-4683-838B-CE1A24AE18CB}" type="presParOf" srcId="{442FD052-4141-42CA-A7D6-9DE0169F5E70}" destId="{0CC5DCCD-03D3-4F3A-9B2E-88E4CC9F1D78}" srcOrd="15" destOrd="0" presId="urn:microsoft.com/office/officeart/2005/8/layout/cycle5"/>
    <dgm:cxn modelId="{7CBC8230-00EE-4BF6-861A-6A0CDC6237A3}" type="presParOf" srcId="{442FD052-4141-42CA-A7D6-9DE0169F5E70}" destId="{27E78E6C-CB61-442A-82E3-BE35BBEC62BA}" srcOrd="16" destOrd="0" presId="urn:microsoft.com/office/officeart/2005/8/layout/cycle5"/>
    <dgm:cxn modelId="{DB8BE717-81F7-4CD3-B7B0-F314F89FEB45}" type="presParOf" srcId="{442FD052-4141-42CA-A7D6-9DE0169F5E70}" destId="{DC55909B-2296-4844-A15D-96DF5C831DF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B122A-00C9-468F-A02A-FA0F91655BF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FECF8DB-33D4-4994-8380-0935A53D8D7F}">
      <dgm:prSet phldrT="[Text]"/>
      <dgm:spPr/>
      <dgm:t>
        <a:bodyPr/>
        <a:lstStyle/>
        <a:p>
          <a:r>
            <a:rPr lang="en-GB" dirty="0"/>
            <a:t>Characterisation of key </a:t>
          </a:r>
          <a:r>
            <a:rPr lang="en-GB" dirty="0" err="1"/>
            <a:t>geometallurgical</a:t>
          </a:r>
          <a:r>
            <a:rPr lang="en-GB" dirty="0"/>
            <a:t> variables</a:t>
          </a:r>
        </a:p>
      </dgm:t>
    </dgm:pt>
    <dgm:pt modelId="{A1D2CAD0-E1F1-420A-8ADC-774E38BEE961}" type="parTrans" cxnId="{119DDC4D-67BD-4EE6-A40E-871815815B2E}">
      <dgm:prSet/>
      <dgm:spPr/>
      <dgm:t>
        <a:bodyPr/>
        <a:lstStyle/>
        <a:p>
          <a:endParaRPr lang="en-GB"/>
        </a:p>
      </dgm:t>
    </dgm:pt>
    <dgm:pt modelId="{77633743-1036-4F89-8745-D0A336589592}" type="sibTrans" cxnId="{119DDC4D-67BD-4EE6-A40E-871815815B2E}">
      <dgm:prSet/>
      <dgm:spPr/>
      <dgm:t>
        <a:bodyPr/>
        <a:lstStyle/>
        <a:p>
          <a:endParaRPr lang="en-GB"/>
        </a:p>
      </dgm:t>
    </dgm:pt>
    <dgm:pt modelId="{12B9B08F-6953-4CCA-B4DD-022E4BB94726}">
      <dgm:prSet phldrT="[Text]"/>
      <dgm:spPr/>
      <dgm:t>
        <a:bodyPr/>
        <a:lstStyle/>
        <a:p>
          <a:r>
            <a:rPr lang="en-GB" dirty="0"/>
            <a:t>Estimation across deposit using </a:t>
          </a:r>
          <a:r>
            <a:rPr lang="en-GB" dirty="0" err="1"/>
            <a:t>geostatistics</a:t>
          </a:r>
          <a:r>
            <a:rPr lang="en-GB" dirty="0"/>
            <a:t> </a:t>
          </a:r>
        </a:p>
      </dgm:t>
    </dgm:pt>
    <dgm:pt modelId="{24294933-3B9F-42E9-9769-01F1044BAB9D}" type="parTrans" cxnId="{49B1F4FF-35F0-462C-B530-59CEF3A0B930}">
      <dgm:prSet/>
      <dgm:spPr/>
      <dgm:t>
        <a:bodyPr/>
        <a:lstStyle/>
        <a:p>
          <a:endParaRPr lang="en-GB"/>
        </a:p>
      </dgm:t>
    </dgm:pt>
    <dgm:pt modelId="{EC7E03B0-B4C5-4903-9ED6-AE4B562EA1C7}" type="sibTrans" cxnId="{49B1F4FF-35F0-462C-B530-59CEF3A0B930}">
      <dgm:prSet/>
      <dgm:spPr/>
      <dgm:t>
        <a:bodyPr/>
        <a:lstStyle/>
        <a:p>
          <a:endParaRPr lang="en-GB"/>
        </a:p>
      </dgm:t>
    </dgm:pt>
    <dgm:pt modelId="{0AA3A0E6-6BB9-4B4D-8060-33DE26B08BDB}">
      <dgm:prSet phldrT="[Text]"/>
      <dgm:spPr/>
      <dgm:t>
        <a:bodyPr/>
        <a:lstStyle/>
        <a:p>
          <a:r>
            <a:rPr lang="en-GB" dirty="0"/>
            <a:t>Reconciliation between estimation and production data </a:t>
          </a:r>
        </a:p>
      </dgm:t>
    </dgm:pt>
    <dgm:pt modelId="{770A18D8-0372-44E9-A530-8ABA0C10CBBE}" type="parTrans" cxnId="{5F80861A-5185-46A9-B4D7-0CA348926FE7}">
      <dgm:prSet/>
      <dgm:spPr/>
      <dgm:t>
        <a:bodyPr/>
        <a:lstStyle/>
        <a:p>
          <a:endParaRPr lang="en-GB"/>
        </a:p>
      </dgm:t>
    </dgm:pt>
    <dgm:pt modelId="{6ED480BA-1615-4393-8145-8CB3110AB8F5}" type="sibTrans" cxnId="{5F80861A-5185-46A9-B4D7-0CA348926FE7}">
      <dgm:prSet/>
      <dgm:spPr/>
      <dgm:t>
        <a:bodyPr/>
        <a:lstStyle/>
        <a:p>
          <a:endParaRPr lang="en-GB"/>
        </a:p>
      </dgm:t>
    </dgm:pt>
    <dgm:pt modelId="{CB39EA1A-0213-444B-B762-92BC226F0050}" type="pres">
      <dgm:prSet presAssocID="{A0AB122A-00C9-468F-A02A-FA0F91655BF5}" presName="Name0" presStyleCnt="0">
        <dgm:presLayoutVars>
          <dgm:dir/>
          <dgm:animLvl val="lvl"/>
          <dgm:resizeHandles val="exact"/>
        </dgm:presLayoutVars>
      </dgm:prSet>
      <dgm:spPr/>
    </dgm:pt>
    <dgm:pt modelId="{222FEC01-D69D-4BFF-8B85-C7A508329F6F}" type="pres">
      <dgm:prSet presAssocID="{1FECF8DB-33D4-4994-8380-0935A53D8D7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6A37557-655B-4067-9624-A99C8C77CF88}" type="pres">
      <dgm:prSet presAssocID="{77633743-1036-4F89-8745-D0A336589592}" presName="parTxOnlySpace" presStyleCnt="0"/>
      <dgm:spPr/>
    </dgm:pt>
    <dgm:pt modelId="{00BC75C2-8492-4621-90B4-D192EBB1785D}" type="pres">
      <dgm:prSet presAssocID="{12B9B08F-6953-4CCA-B4DD-022E4BB9472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F54F7EE-5045-4CF5-A580-EBD5607896F2}" type="pres">
      <dgm:prSet presAssocID="{EC7E03B0-B4C5-4903-9ED6-AE4B562EA1C7}" presName="parTxOnlySpace" presStyleCnt="0"/>
      <dgm:spPr/>
    </dgm:pt>
    <dgm:pt modelId="{A6FD1F01-7FAC-4688-BAA3-D2D9FFDDCED0}" type="pres">
      <dgm:prSet presAssocID="{0AA3A0E6-6BB9-4B4D-8060-33DE26B08BD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19DDC4D-67BD-4EE6-A40E-871815815B2E}" srcId="{A0AB122A-00C9-468F-A02A-FA0F91655BF5}" destId="{1FECF8DB-33D4-4994-8380-0935A53D8D7F}" srcOrd="0" destOrd="0" parTransId="{A1D2CAD0-E1F1-420A-8ADC-774E38BEE961}" sibTransId="{77633743-1036-4F89-8745-D0A336589592}"/>
    <dgm:cxn modelId="{46CB262D-8511-46C9-B57D-1293068090E3}" type="presOf" srcId="{12B9B08F-6953-4CCA-B4DD-022E4BB94726}" destId="{00BC75C2-8492-4621-90B4-D192EBB1785D}" srcOrd="0" destOrd="0" presId="urn:microsoft.com/office/officeart/2005/8/layout/chevron1"/>
    <dgm:cxn modelId="{13D45778-45C3-40DA-BE47-8E4C2B332904}" type="presOf" srcId="{0AA3A0E6-6BB9-4B4D-8060-33DE26B08BDB}" destId="{A6FD1F01-7FAC-4688-BAA3-D2D9FFDDCED0}" srcOrd="0" destOrd="0" presId="urn:microsoft.com/office/officeart/2005/8/layout/chevron1"/>
    <dgm:cxn modelId="{A0237F84-B6F6-47DD-A263-2C5AC27971D0}" type="presOf" srcId="{A0AB122A-00C9-468F-A02A-FA0F91655BF5}" destId="{CB39EA1A-0213-444B-B762-92BC226F0050}" srcOrd="0" destOrd="0" presId="urn:microsoft.com/office/officeart/2005/8/layout/chevron1"/>
    <dgm:cxn modelId="{5F80861A-5185-46A9-B4D7-0CA348926FE7}" srcId="{A0AB122A-00C9-468F-A02A-FA0F91655BF5}" destId="{0AA3A0E6-6BB9-4B4D-8060-33DE26B08BDB}" srcOrd="2" destOrd="0" parTransId="{770A18D8-0372-44E9-A530-8ABA0C10CBBE}" sibTransId="{6ED480BA-1615-4393-8145-8CB3110AB8F5}"/>
    <dgm:cxn modelId="{4D20D15B-5CF6-4F80-A391-32EBAD186CB8}" type="presOf" srcId="{1FECF8DB-33D4-4994-8380-0935A53D8D7F}" destId="{222FEC01-D69D-4BFF-8B85-C7A508329F6F}" srcOrd="0" destOrd="0" presId="urn:microsoft.com/office/officeart/2005/8/layout/chevron1"/>
    <dgm:cxn modelId="{49B1F4FF-35F0-462C-B530-59CEF3A0B930}" srcId="{A0AB122A-00C9-468F-A02A-FA0F91655BF5}" destId="{12B9B08F-6953-4CCA-B4DD-022E4BB94726}" srcOrd="1" destOrd="0" parTransId="{24294933-3B9F-42E9-9769-01F1044BAB9D}" sibTransId="{EC7E03B0-B4C5-4903-9ED6-AE4B562EA1C7}"/>
    <dgm:cxn modelId="{B976D264-130E-48E7-B883-E245FF964A3C}" type="presParOf" srcId="{CB39EA1A-0213-444B-B762-92BC226F0050}" destId="{222FEC01-D69D-4BFF-8B85-C7A508329F6F}" srcOrd="0" destOrd="0" presId="urn:microsoft.com/office/officeart/2005/8/layout/chevron1"/>
    <dgm:cxn modelId="{281F2211-0411-471E-9EF2-3557AEAB3333}" type="presParOf" srcId="{CB39EA1A-0213-444B-B762-92BC226F0050}" destId="{66A37557-655B-4067-9624-A99C8C77CF88}" srcOrd="1" destOrd="0" presId="urn:microsoft.com/office/officeart/2005/8/layout/chevron1"/>
    <dgm:cxn modelId="{761F6E37-83F3-4B45-9C6D-CD5D87C6D150}" type="presParOf" srcId="{CB39EA1A-0213-444B-B762-92BC226F0050}" destId="{00BC75C2-8492-4621-90B4-D192EBB1785D}" srcOrd="2" destOrd="0" presId="urn:microsoft.com/office/officeart/2005/8/layout/chevron1"/>
    <dgm:cxn modelId="{9AF00609-8B77-4A4C-AD9B-2E960F9C19DA}" type="presParOf" srcId="{CB39EA1A-0213-444B-B762-92BC226F0050}" destId="{7F54F7EE-5045-4CF5-A580-EBD5607896F2}" srcOrd="3" destOrd="0" presId="urn:microsoft.com/office/officeart/2005/8/layout/chevron1"/>
    <dgm:cxn modelId="{B738BC9B-86AF-4AAC-B120-5BC7374D71DF}" type="presParOf" srcId="{CB39EA1A-0213-444B-B762-92BC226F0050}" destId="{A6FD1F01-7FAC-4688-BAA3-D2D9FFDDCED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97D99-7667-4AE7-B0A7-79BFE9896CF1}">
      <dsp:nvSpPr>
        <dsp:cNvPr id="0" name=""/>
        <dsp:cNvSpPr/>
      </dsp:nvSpPr>
      <dsp:spPr>
        <a:xfrm>
          <a:off x="1467147" y="211128"/>
          <a:ext cx="1104304" cy="71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Exploration</a:t>
          </a:r>
        </a:p>
      </dsp:txBody>
      <dsp:txXfrm>
        <a:off x="1502187" y="246168"/>
        <a:ext cx="1034224" cy="647718"/>
      </dsp:txXfrm>
    </dsp:sp>
    <dsp:sp modelId="{19337A7A-1DD0-41B8-B795-819009AC74F8}">
      <dsp:nvSpPr>
        <dsp:cNvPr id="0" name=""/>
        <dsp:cNvSpPr/>
      </dsp:nvSpPr>
      <dsp:spPr>
        <a:xfrm>
          <a:off x="326346" y="570027"/>
          <a:ext cx="3385907" cy="3385907"/>
        </a:xfrm>
        <a:custGeom>
          <a:avLst/>
          <a:gdLst/>
          <a:ahLst/>
          <a:cxnLst/>
          <a:rect l="0" t="0" r="0" b="0"/>
          <a:pathLst>
            <a:path>
              <a:moveTo>
                <a:pt x="2384406" y="147643"/>
              </a:moveTo>
              <a:arcTo wR="1692953" hR="1692953" stAng="17646375" swAng="9255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F5546-3017-4A85-927B-C8D5A368CCDF}">
      <dsp:nvSpPr>
        <dsp:cNvPr id="0" name=""/>
        <dsp:cNvSpPr/>
      </dsp:nvSpPr>
      <dsp:spPr>
        <a:xfrm>
          <a:off x="2933288" y="1057605"/>
          <a:ext cx="1104304" cy="71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Deposit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Scoping</a:t>
          </a:r>
        </a:p>
      </dsp:txBody>
      <dsp:txXfrm>
        <a:off x="2968328" y="1092645"/>
        <a:ext cx="1034224" cy="647718"/>
      </dsp:txXfrm>
    </dsp:sp>
    <dsp:sp modelId="{12EE57F6-3517-41AE-8F21-9D18DB669FE3}">
      <dsp:nvSpPr>
        <dsp:cNvPr id="0" name=""/>
        <dsp:cNvSpPr/>
      </dsp:nvSpPr>
      <dsp:spPr>
        <a:xfrm>
          <a:off x="326346" y="570027"/>
          <a:ext cx="3385907" cy="3385907"/>
        </a:xfrm>
        <a:custGeom>
          <a:avLst/>
          <a:gdLst/>
          <a:ahLst/>
          <a:cxnLst/>
          <a:rect l="0" t="0" r="0" b="0"/>
          <a:pathLst>
            <a:path>
              <a:moveTo>
                <a:pt x="3359475" y="1394962"/>
              </a:moveTo>
              <a:arcTo wR="1692953" hR="1692953" stAng="20991724" swAng="12165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8935B-75BA-4DFC-9962-99099CF2483F}">
      <dsp:nvSpPr>
        <dsp:cNvPr id="0" name=""/>
        <dsp:cNvSpPr/>
      </dsp:nvSpPr>
      <dsp:spPr>
        <a:xfrm>
          <a:off x="2933288" y="2750559"/>
          <a:ext cx="1104304" cy="71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/>
            <a:t>Mine Design</a:t>
          </a:r>
        </a:p>
      </dsp:txBody>
      <dsp:txXfrm>
        <a:off x="2968328" y="2785599"/>
        <a:ext cx="1034224" cy="647718"/>
      </dsp:txXfrm>
    </dsp:sp>
    <dsp:sp modelId="{B8CF403E-0643-4E79-96EE-44400E166536}">
      <dsp:nvSpPr>
        <dsp:cNvPr id="0" name=""/>
        <dsp:cNvSpPr/>
      </dsp:nvSpPr>
      <dsp:spPr>
        <a:xfrm>
          <a:off x="326346" y="570027"/>
          <a:ext cx="3385907" cy="3385907"/>
        </a:xfrm>
        <a:custGeom>
          <a:avLst/>
          <a:gdLst/>
          <a:ahLst/>
          <a:cxnLst/>
          <a:rect l="0" t="0" r="0" b="0"/>
          <a:pathLst>
            <a:path>
              <a:moveTo>
                <a:pt x="2770518" y="2998689"/>
              </a:moveTo>
              <a:arcTo wR="1692953" hR="1692953" stAng="3028121" swAng="9255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FEAB5-4E74-44D7-9E40-052B301E053C}">
      <dsp:nvSpPr>
        <dsp:cNvPr id="0" name=""/>
        <dsp:cNvSpPr/>
      </dsp:nvSpPr>
      <dsp:spPr>
        <a:xfrm>
          <a:off x="1467147" y="3597036"/>
          <a:ext cx="1104304" cy="71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Mine  Scheduling</a:t>
          </a:r>
        </a:p>
      </dsp:txBody>
      <dsp:txXfrm>
        <a:off x="1502187" y="3632076"/>
        <a:ext cx="1034224" cy="647718"/>
      </dsp:txXfrm>
    </dsp:sp>
    <dsp:sp modelId="{44C38E05-B986-4997-84C9-1CBFFE78F41A}">
      <dsp:nvSpPr>
        <dsp:cNvPr id="0" name=""/>
        <dsp:cNvSpPr/>
      </dsp:nvSpPr>
      <dsp:spPr>
        <a:xfrm>
          <a:off x="326346" y="570027"/>
          <a:ext cx="3385907" cy="3385907"/>
        </a:xfrm>
        <a:custGeom>
          <a:avLst/>
          <a:gdLst/>
          <a:ahLst/>
          <a:cxnLst/>
          <a:rect l="0" t="0" r="0" b="0"/>
          <a:pathLst>
            <a:path>
              <a:moveTo>
                <a:pt x="1001500" y="3238264"/>
              </a:moveTo>
              <a:arcTo wR="1692953" hR="1692953" stAng="6846375" swAng="9255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D3EEE-308F-4970-837B-4F190C19AD9F}">
      <dsp:nvSpPr>
        <dsp:cNvPr id="0" name=""/>
        <dsp:cNvSpPr/>
      </dsp:nvSpPr>
      <dsp:spPr>
        <a:xfrm>
          <a:off x="1006" y="2750559"/>
          <a:ext cx="1104304" cy="71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Mining</a:t>
          </a:r>
        </a:p>
      </dsp:txBody>
      <dsp:txXfrm>
        <a:off x="36046" y="2785599"/>
        <a:ext cx="1034224" cy="647718"/>
      </dsp:txXfrm>
    </dsp:sp>
    <dsp:sp modelId="{A93ABD03-EF28-4EF4-8AA1-5699B64E4508}">
      <dsp:nvSpPr>
        <dsp:cNvPr id="0" name=""/>
        <dsp:cNvSpPr/>
      </dsp:nvSpPr>
      <dsp:spPr>
        <a:xfrm>
          <a:off x="326346" y="570027"/>
          <a:ext cx="3385907" cy="3385907"/>
        </a:xfrm>
        <a:custGeom>
          <a:avLst/>
          <a:gdLst/>
          <a:ahLst/>
          <a:cxnLst/>
          <a:rect l="0" t="0" r="0" b="0"/>
          <a:pathLst>
            <a:path>
              <a:moveTo>
                <a:pt x="26432" y="1990944"/>
              </a:moveTo>
              <a:arcTo wR="1692953" hR="1692953" stAng="10191724" swAng="12165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5DCCD-03D3-4F3A-9B2E-88E4CC9F1D78}">
      <dsp:nvSpPr>
        <dsp:cNvPr id="0" name=""/>
        <dsp:cNvSpPr/>
      </dsp:nvSpPr>
      <dsp:spPr>
        <a:xfrm>
          <a:off x="1006" y="1057605"/>
          <a:ext cx="1104304" cy="71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Closure/ remediation</a:t>
          </a:r>
        </a:p>
      </dsp:txBody>
      <dsp:txXfrm>
        <a:off x="36046" y="1092645"/>
        <a:ext cx="1034224" cy="647718"/>
      </dsp:txXfrm>
    </dsp:sp>
    <dsp:sp modelId="{DC55909B-2296-4844-A15D-96DF5C831DF0}">
      <dsp:nvSpPr>
        <dsp:cNvPr id="0" name=""/>
        <dsp:cNvSpPr/>
      </dsp:nvSpPr>
      <dsp:spPr>
        <a:xfrm>
          <a:off x="326346" y="570027"/>
          <a:ext cx="3385907" cy="3385907"/>
        </a:xfrm>
        <a:custGeom>
          <a:avLst/>
          <a:gdLst/>
          <a:ahLst/>
          <a:cxnLst/>
          <a:rect l="0" t="0" r="0" b="0"/>
          <a:pathLst>
            <a:path>
              <a:moveTo>
                <a:pt x="615388" y="387217"/>
              </a:moveTo>
              <a:arcTo wR="1692953" hR="1692953" stAng="13828121" swAng="9255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FEC01-D69D-4BFF-8B85-C7A508329F6F}">
      <dsp:nvSpPr>
        <dsp:cNvPr id="0" name=""/>
        <dsp:cNvSpPr/>
      </dsp:nvSpPr>
      <dsp:spPr>
        <a:xfrm>
          <a:off x="2405" y="96500"/>
          <a:ext cx="2931291" cy="11725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Characterisation of key </a:t>
          </a:r>
          <a:r>
            <a:rPr lang="en-GB" sz="1900" kern="1200" dirty="0" err="1"/>
            <a:t>geometallurgical</a:t>
          </a:r>
          <a:r>
            <a:rPr lang="en-GB" sz="1900" kern="1200" dirty="0"/>
            <a:t> variables</a:t>
          </a:r>
        </a:p>
      </dsp:txBody>
      <dsp:txXfrm>
        <a:off x="588663" y="96500"/>
        <a:ext cx="1758775" cy="1172516"/>
      </dsp:txXfrm>
    </dsp:sp>
    <dsp:sp modelId="{00BC75C2-8492-4621-90B4-D192EBB1785D}">
      <dsp:nvSpPr>
        <dsp:cNvPr id="0" name=""/>
        <dsp:cNvSpPr/>
      </dsp:nvSpPr>
      <dsp:spPr>
        <a:xfrm>
          <a:off x="2640568" y="96500"/>
          <a:ext cx="2931291" cy="11725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Estimation across deposit using </a:t>
          </a:r>
          <a:r>
            <a:rPr lang="en-GB" sz="1900" kern="1200" dirty="0" err="1"/>
            <a:t>geostatistics</a:t>
          </a:r>
          <a:r>
            <a:rPr lang="en-GB" sz="1900" kern="1200" dirty="0"/>
            <a:t> </a:t>
          </a:r>
        </a:p>
      </dsp:txBody>
      <dsp:txXfrm>
        <a:off x="3226826" y="96500"/>
        <a:ext cx="1758775" cy="1172516"/>
      </dsp:txXfrm>
    </dsp:sp>
    <dsp:sp modelId="{A6FD1F01-7FAC-4688-BAA3-D2D9FFDDCED0}">
      <dsp:nvSpPr>
        <dsp:cNvPr id="0" name=""/>
        <dsp:cNvSpPr/>
      </dsp:nvSpPr>
      <dsp:spPr>
        <a:xfrm>
          <a:off x="5278730" y="96500"/>
          <a:ext cx="2931291" cy="11725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Reconciliation between estimation and production data </a:t>
          </a:r>
        </a:p>
      </dsp:txBody>
      <dsp:txXfrm>
        <a:off x="5864988" y="96500"/>
        <a:ext cx="1758775" cy="1172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1366-2F5A-4371-9274-D179BBD8222C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850FD-BE12-4860-A146-B9439DFD9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25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Def </a:t>
            </a:r>
            <a:r>
              <a:rPr lang="en-GB" dirty="0" err="1"/>
              <a:t>Geostatistics</a:t>
            </a:r>
            <a:r>
              <a:rPr lang="en-GB" dirty="0"/>
              <a:t>: </a:t>
            </a:r>
          </a:p>
          <a:p>
            <a:r>
              <a:rPr lang="en-GB" dirty="0"/>
              <a:t>The role of </a:t>
            </a:r>
            <a:r>
              <a:rPr lang="en-GB" dirty="0" err="1"/>
              <a:t>Geostatistics</a:t>
            </a:r>
            <a:r>
              <a:rPr lang="en-GB" dirty="0"/>
              <a:t> has become increasingly important throughout the mineral extractive industry</a:t>
            </a:r>
          </a:p>
          <a:p>
            <a:r>
              <a:rPr lang="en-GB" dirty="0"/>
              <a:t>Overview of </a:t>
            </a:r>
            <a:r>
              <a:rPr lang="en-GB" dirty="0" err="1"/>
              <a:t>est</a:t>
            </a:r>
            <a:r>
              <a:rPr lang="en-GB" dirty="0"/>
              <a:t> and sim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50FD-BE12-4860-A146-B9439DFD9A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6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50FD-BE12-4860-A146-B9439DFD9A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5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A510-D6A9-4FF5-9F00-739099C8349D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E916-78EC-430A-BD3F-6F23B6A81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1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A510-D6A9-4FF5-9F00-739099C8349D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E916-78EC-430A-BD3F-6F23B6A81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7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A510-D6A9-4FF5-9F00-739099C8349D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E916-78EC-430A-BD3F-6F23B6A81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29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A510-D6A9-4FF5-9F00-739099C8349D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E916-78EC-430A-BD3F-6F23B6A81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1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A510-D6A9-4FF5-9F00-739099C8349D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E916-78EC-430A-BD3F-6F23B6A81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28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A510-D6A9-4FF5-9F00-739099C8349D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E916-78EC-430A-BD3F-6F23B6A81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9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A510-D6A9-4FF5-9F00-739099C8349D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E916-78EC-430A-BD3F-6F23B6A81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3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A510-D6A9-4FF5-9F00-739099C8349D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E916-78EC-430A-BD3F-6F23B6A81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78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A510-D6A9-4FF5-9F00-739099C8349D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E916-78EC-430A-BD3F-6F23B6A81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71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A510-D6A9-4FF5-9F00-739099C8349D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E916-78EC-430A-BD3F-6F23B6A81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61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A510-D6A9-4FF5-9F00-739099C8349D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E916-78EC-430A-BD3F-6F23B6A81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4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BA510-D6A9-4FF5-9F00-739099C8349D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E916-78EC-430A-BD3F-6F23B6A81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39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87" y="274638"/>
            <a:ext cx="4468495" cy="1143000"/>
          </a:xfrm>
        </p:spPr>
        <p:txBody>
          <a:bodyPr>
            <a:noAutofit/>
          </a:bodyPr>
          <a:lstStyle/>
          <a:p>
            <a:pPr algn="l"/>
            <a:r>
              <a:rPr lang="en-GB" sz="2800" b="1" dirty="0"/>
              <a:t>Luke Palmer, </a:t>
            </a:r>
            <a:br>
              <a:rPr lang="en-GB" sz="2800" b="1" dirty="0"/>
            </a:br>
            <a:r>
              <a:rPr lang="en-GB" sz="2800" b="1" dirty="0"/>
              <a:t>Academic Background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 Research Fellow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Camborne School of Mines, University of Exeter, as part of EU funded STOICISM project. Led by IMERYS minerals Ltd., total budget 6€m, focusing on Improved Process Control of Calcined Industrial Minerals in Europe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MSc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Camborne School of Mines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University of Exeter; Mining Geology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BSc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University of Bristol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Archaeological Sciences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8" y="5963829"/>
            <a:ext cx="3027658" cy="894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91" y="386365"/>
            <a:ext cx="2144857" cy="841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6" y="101373"/>
            <a:ext cx="985964" cy="1337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6" y="5192385"/>
            <a:ext cx="1665616" cy="166561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70402" y="5715000"/>
            <a:ext cx="44684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i="1" dirty="0"/>
              <a:t>Resource Scarcity: Securing a Sustainable Development of Mineral Resource Base of Kazakhstan</a:t>
            </a:r>
            <a:endParaRPr lang="en-GB" sz="3600" b="1" i="1" dirty="0"/>
          </a:p>
        </p:txBody>
      </p:sp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56" y="136208"/>
            <a:ext cx="2209800" cy="70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49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Role of </a:t>
            </a:r>
            <a:r>
              <a:rPr lang="en-GB" dirty="0" err="1"/>
              <a:t>Geostatistics</a:t>
            </a:r>
            <a:r>
              <a:rPr lang="en-GB" dirty="0"/>
              <a:t> in the </a:t>
            </a:r>
            <a:r>
              <a:rPr lang="en-GB" b="1" dirty="0"/>
              <a:t>Mining Value Chain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680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If we want to extract an resource in the most efficient way, then we need to know the distribution of grades and tonnage within it.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err="1"/>
              <a:t>Geostatistics</a:t>
            </a:r>
            <a:r>
              <a:rPr lang="en-GB" b="1" dirty="0"/>
              <a:t> definition</a:t>
            </a:r>
            <a:r>
              <a:rPr lang="en-GB" dirty="0"/>
              <a:t>: A group of techniques based on </a:t>
            </a:r>
            <a:r>
              <a:rPr lang="en-GB" dirty="0" err="1"/>
              <a:t>variography</a:t>
            </a:r>
            <a:r>
              <a:rPr lang="en-GB" dirty="0"/>
              <a:t> to describe variables with a spatial component; for example grade, density, hardness.</a:t>
            </a:r>
          </a:p>
          <a:p>
            <a:endParaRPr lang="en-GB" dirty="0"/>
          </a:p>
          <a:p>
            <a:r>
              <a:rPr lang="en-GB" dirty="0"/>
              <a:t>The role of </a:t>
            </a:r>
            <a:r>
              <a:rPr lang="en-GB" dirty="0" err="1"/>
              <a:t>Geostatistics</a:t>
            </a:r>
            <a:r>
              <a:rPr lang="en-GB" dirty="0"/>
              <a:t> has become increasingly important throughout the mineral extractive industry</a:t>
            </a:r>
          </a:p>
          <a:p>
            <a:endParaRPr lang="en-GB" dirty="0"/>
          </a:p>
          <a:p>
            <a:r>
              <a:rPr lang="en-GB" dirty="0"/>
              <a:t>Two of the purposes of </a:t>
            </a:r>
            <a:r>
              <a:rPr lang="en-GB" dirty="0" err="1"/>
              <a:t>geostatistics</a:t>
            </a:r>
            <a:r>
              <a:rPr lang="en-GB" dirty="0"/>
              <a:t> is to produce </a:t>
            </a:r>
            <a:r>
              <a:rPr lang="en-GB" b="1" dirty="0"/>
              <a:t>estimates</a:t>
            </a:r>
            <a:r>
              <a:rPr lang="en-GB" dirty="0"/>
              <a:t> and </a:t>
            </a:r>
            <a:r>
              <a:rPr lang="en-GB" b="1" dirty="0"/>
              <a:t>simulations</a:t>
            </a:r>
            <a:r>
              <a:rPr lang="en-GB" dirty="0"/>
              <a:t> of mineral deposits.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2888163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60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274638"/>
            <a:ext cx="8822028" cy="1143000"/>
          </a:xfrm>
        </p:spPr>
        <p:txBody>
          <a:bodyPr>
            <a:noAutofit/>
          </a:bodyPr>
          <a:lstStyle/>
          <a:p>
            <a:r>
              <a:rPr lang="en-GB" sz="3600" dirty="0"/>
              <a:t>My </a:t>
            </a:r>
            <a:r>
              <a:rPr lang="en-GB" sz="3600" dirty="0" err="1"/>
              <a:t>Geostatistics</a:t>
            </a:r>
            <a:r>
              <a:rPr lang="en-GB" sz="3600" dirty="0"/>
              <a:t> Research: </a:t>
            </a:r>
            <a:r>
              <a:rPr lang="en-GB" sz="3600" b="1" dirty="0"/>
              <a:t>Robust</a:t>
            </a:r>
            <a:r>
              <a:rPr lang="en-GB" sz="3600" dirty="0"/>
              <a:t> </a:t>
            </a:r>
            <a:r>
              <a:rPr lang="en-GB" sz="3600" b="1" dirty="0"/>
              <a:t>Estimation of Grade and Tonnage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06062" y="1600200"/>
            <a:ext cx="3984823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Robust estimation of grade and tonnage is key to energy efficient mining and exploration practice.</a:t>
            </a:r>
          </a:p>
          <a:p>
            <a:r>
              <a:rPr lang="en-GB" dirty="0"/>
              <a:t>Developing methodologies </a:t>
            </a:r>
          </a:p>
          <a:p>
            <a:r>
              <a:rPr lang="en-GB" dirty="0"/>
              <a:t>Application of novel estimation techniques.</a:t>
            </a:r>
          </a:p>
          <a:p>
            <a:r>
              <a:rPr lang="en-GB" dirty="0"/>
              <a:t>Estimation of non-traditional variables.  </a:t>
            </a:r>
          </a:p>
          <a:p>
            <a:r>
              <a:rPr lang="en-GB" dirty="0"/>
              <a:t>Analysis of how the change in inputs affects the final result.</a:t>
            </a:r>
          </a:p>
          <a:p>
            <a:r>
              <a:rPr lang="en-GB" dirty="0"/>
              <a:t>Incorporating geological information into geostatistical practice.</a:t>
            </a:r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" y="6027003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Palmer LW</a:t>
            </a:r>
            <a:r>
              <a:rPr lang="en-GB" sz="1200" dirty="0"/>
              <a:t> and Glass HJ (2015) Comparison of Grade Modelling Methods at Blackpool China Pit, Cornwall, </a:t>
            </a:r>
            <a:r>
              <a:rPr lang="en-GB" sz="1200" i="1" dirty="0"/>
              <a:t>Geoscience in South-West England, </a:t>
            </a:r>
            <a:r>
              <a:rPr lang="en-GB" sz="1200" dirty="0"/>
              <a:t>Vol 13 (4): 454-458.</a:t>
            </a:r>
          </a:p>
          <a:p>
            <a:r>
              <a:rPr lang="en-GB" sz="1200" b="1" dirty="0"/>
              <a:t>Palmer LW</a:t>
            </a:r>
            <a:r>
              <a:rPr lang="en-GB" sz="1200" dirty="0"/>
              <a:t> and Glass HJ (2015) Indicator-Based Characterisation of Kaolin Deposits</a:t>
            </a:r>
            <a:r>
              <a:rPr lang="en-GB" sz="1200" i="1" dirty="0"/>
              <a:t> </a:t>
            </a:r>
            <a:r>
              <a:rPr lang="en-GB" sz="1200" dirty="0"/>
              <a:t> </a:t>
            </a:r>
            <a:r>
              <a:rPr lang="en-GB" sz="1200" i="1" dirty="0"/>
              <a:t>Proceeding of the 13th Biennial Society for Geology Applied to Ore Deposits Meeting, 24-27 August 2015, Nancy, France, </a:t>
            </a:r>
            <a:r>
              <a:rPr lang="en-GB" sz="1200" dirty="0"/>
              <a:t>pp1323-1327.</a:t>
            </a:r>
            <a:r>
              <a:rPr lang="en-GB" sz="1200" i="1" dirty="0"/>
              <a:t>  </a:t>
            </a:r>
            <a:endParaRPr lang="en-GB" sz="1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73" y="1697957"/>
            <a:ext cx="1880334" cy="15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24898" r="26197" b="8748"/>
          <a:stretch/>
        </p:blipFill>
        <p:spPr>
          <a:xfrm>
            <a:off x="4330795" y="1697958"/>
            <a:ext cx="2452139" cy="1532587"/>
          </a:xfrm>
          <a:prstGeom prst="rect">
            <a:avLst/>
          </a:prstGeom>
        </p:spPr>
      </p:pic>
      <p:pic>
        <p:nvPicPr>
          <p:cNvPr id="18" name="Content Placeholder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9" t="27166" r="25388" b="16047"/>
          <a:stretch/>
        </p:blipFill>
        <p:spPr>
          <a:xfrm>
            <a:off x="4190885" y="3992451"/>
            <a:ext cx="2653866" cy="189692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55646" y="1481070"/>
            <a:ext cx="4881093" cy="206062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375042" y="3541690"/>
            <a:ext cx="540913" cy="450761"/>
          </a:xfrm>
          <a:prstGeom prst="down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41" y="4081088"/>
            <a:ext cx="2057073" cy="171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190885" y="3992451"/>
            <a:ext cx="4881093" cy="206062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9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My </a:t>
            </a:r>
            <a:r>
              <a:rPr lang="en-GB" sz="3600" dirty="0" err="1"/>
              <a:t>Geostatistics</a:t>
            </a:r>
            <a:r>
              <a:rPr lang="en-GB" sz="3600" dirty="0"/>
              <a:t> Research: </a:t>
            </a:r>
            <a:r>
              <a:rPr lang="en-GB" sz="3600" b="1" dirty="0"/>
              <a:t>Accessing efficiency of Rock Type Prediction using Simulation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961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Simulation can be used to assess the risk associated with a estimation.</a:t>
            </a:r>
          </a:p>
          <a:p>
            <a:r>
              <a:rPr lang="en-GB" dirty="0"/>
              <a:t>Comparison of conditional simulation techniques for accessing their ability to predict </a:t>
            </a:r>
            <a:r>
              <a:rPr lang="en-GB" dirty="0" err="1"/>
              <a:t>lithologies</a:t>
            </a:r>
            <a:r>
              <a:rPr lang="en-GB" dirty="0"/>
              <a:t> across a deposit.</a:t>
            </a:r>
          </a:p>
          <a:p>
            <a:r>
              <a:rPr lang="en-GB" dirty="0"/>
              <a:t>Creation of risk models based on probability of occurrence of key lithology. </a:t>
            </a:r>
          </a:p>
          <a:p>
            <a:r>
              <a:rPr lang="en-GB" dirty="0"/>
              <a:t>Conclusion that some inputs are more sensitive to change than others and can cause unnatural risk  models to be produced.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302" y="6396335"/>
            <a:ext cx="8680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Palmer LW</a:t>
            </a:r>
            <a:r>
              <a:rPr lang="en-GB" sz="1200" dirty="0"/>
              <a:t> and Glass HJ. (2014) Risk associated with rock type prediction using simulation techniques, </a:t>
            </a:r>
            <a:r>
              <a:rPr lang="en-GB" sz="1200" i="1" dirty="0"/>
              <a:t>9th International Mining Geology conference</a:t>
            </a:r>
            <a:r>
              <a:rPr lang="en-GB" sz="1200" dirty="0"/>
              <a:t>, Adelaide, Australia, </a:t>
            </a:r>
            <a:r>
              <a:rPr lang="en-GB" sz="1200" i="1" dirty="0" err="1"/>
              <a:t>AusIMM</a:t>
            </a:r>
            <a:r>
              <a:rPr lang="en-GB" sz="1200" i="1" dirty="0"/>
              <a:t>, publ. series no 7/2014, Adelaide</a:t>
            </a:r>
            <a:r>
              <a:rPr lang="en-GB" sz="1200" dirty="0"/>
              <a:t>, pages 217-227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7" y="1480973"/>
            <a:ext cx="2691636" cy="214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798422"/>
              </p:ext>
            </p:extLst>
          </p:nvPr>
        </p:nvGraphicFramePr>
        <p:xfrm>
          <a:off x="4520482" y="3958323"/>
          <a:ext cx="4533362" cy="2322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509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Geometallurgy</a:t>
            </a:r>
            <a:r>
              <a:rPr lang="en-GB" dirty="0"/>
              <a:t>; Defining Deposits through Process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417638"/>
            <a:ext cx="8744755" cy="3680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err="1"/>
              <a:t>Geometallurgy</a:t>
            </a:r>
            <a:r>
              <a:rPr lang="en-GB" sz="1800" dirty="0"/>
              <a:t> is a catch all term that has come to define a modern way of thinking about mineral deposits in terms of non-traditional properties, such as grade and tonnage. </a:t>
            </a:r>
          </a:p>
          <a:p>
            <a:r>
              <a:rPr lang="en-GB" sz="1800" dirty="0"/>
              <a:t>Instead, deposits are characterised by properties that have a direct bearing on how the deposit will be extracted. </a:t>
            </a:r>
          </a:p>
          <a:p>
            <a:r>
              <a:rPr lang="en-GB" sz="1800" dirty="0"/>
              <a:t>These can be in terms mining (</a:t>
            </a:r>
            <a:r>
              <a:rPr lang="en-GB" sz="1800" dirty="0" err="1"/>
              <a:t>blastability</a:t>
            </a:r>
            <a:r>
              <a:rPr lang="en-GB" sz="1800" dirty="0"/>
              <a:t>), mineral processing (mineral liberation, </a:t>
            </a:r>
            <a:r>
              <a:rPr lang="en-GB" sz="1800" dirty="0" err="1"/>
              <a:t>grindability</a:t>
            </a:r>
            <a:r>
              <a:rPr lang="en-GB" sz="1800" dirty="0"/>
              <a:t>), geotechnical engineering (rock mass designation), environmental engineering (acid producing potential, fines producing potential) etc. </a:t>
            </a:r>
          </a:p>
          <a:p>
            <a:r>
              <a:rPr lang="en-GB" sz="1800" dirty="0"/>
              <a:t>It aims to generate correlations between properties and link them back to the geology and the processes that formed them.</a:t>
            </a:r>
          </a:p>
          <a:p>
            <a:r>
              <a:rPr lang="en-GB" sz="1800" dirty="0"/>
              <a:t>My research focuses on characterisation of deposits through mineral processing techniques to enable greater operation flexibility and energy saving to ensure that the ore is correctly identified and processed.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4699" y="6396335"/>
            <a:ext cx="8603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Palmer LW</a:t>
            </a:r>
            <a:r>
              <a:rPr lang="en-GB" sz="1200" dirty="0"/>
              <a:t>, Colgan BL and Glass HJ (2016) Ore Characterisation of Perlite for Process Optimisation, </a:t>
            </a:r>
            <a:r>
              <a:rPr lang="en-GB" sz="1200" i="1" dirty="0"/>
              <a:t>Physio-Chemical Problems in Mineral Processing </a:t>
            </a:r>
            <a:r>
              <a:rPr lang="en-GB" sz="1200" dirty="0"/>
              <a:t>In review.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68879882"/>
              </p:ext>
            </p:extLst>
          </p:nvPr>
        </p:nvGraphicFramePr>
        <p:xfrm>
          <a:off x="493690" y="5030817"/>
          <a:ext cx="8212428" cy="1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61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672</Words>
  <Application>Microsoft Office PowerPoint</Application>
  <PresentationFormat>On-screen Show (4:3)</PresentationFormat>
  <Paragraphs>53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Luke Palmer,  Academic Background</vt:lpstr>
      <vt:lpstr>The Role of Geostatistics in the Mining Value Chain</vt:lpstr>
      <vt:lpstr>My Geostatistics Research: Robust Estimation of Grade and Tonnage</vt:lpstr>
      <vt:lpstr>My Geostatistics Research: Accessing efficiency of Rock Type Prediction using Simulation</vt:lpstr>
      <vt:lpstr>Geometallurgy; Defining Deposits through Process Response</vt:lpstr>
    </vt:vector>
  </TitlesOfParts>
  <Company>University College Falmouth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Palmer, Luke</dc:creator>
  <cp:lastModifiedBy>Luke</cp:lastModifiedBy>
  <cp:revision>54</cp:revision>
  <dcterms:created xsi:type="dcterms:W3CDTF">2016-08-16T10:44:08Z</dcterms:created>
  <dcterms:modified xsi:type="dcterms:W3CDTF">2016-09-08T08:14:10Z</dcterms:modified>
</cp:coreProperties>
</file>